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sldIdLst>
    <p:sldId id="258" r:id="rId2"/>
    <p:sldId id="259" r:id="rId3"/>
    <p:sldId id="332" r:id="rId4"/>
    <p:sldId id="257" r:id="rId5"/>
    <p:sldId id="260" r:id="rId6"/>
    <p:sldId id="263" r:id="rId7"/>
    <p:sldId id="319" r:id="rId8"/>
    <p:sldId id="323" r:id="rId9"/>
    <p:sldId id="324" r:id="rId10"/>
    <p:sldId id="325" r:id="rId11"/>
    <p:sldId id="329" r:id="rId12"/>
    <p:sldId id="326" r:id="rId13"/>
    <p:sldId id="327" r:id="rId14"/>
    <p:sldId id="330" r:id="rId15"/>
    <p:sldId id="334" r:id="rId16"/>
    <p:sldId id="331" r:id="rId17"/>
    <p:sldId id="333" r:id="rId18"/>
    <p:sldId id="320" r:id="rId19"/>
    <p:sldId id="321" r:id="rId20"/>
    <p:sldId id="317" r:id="rId21"/>
    <p:sldId id="312" r:id="rId22"/>
    <p:sldId id="313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1A122-A016-40A2-8251-6DFFF04B9A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F025-5495-4A78-AC36-8F52D8A9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5025" cy="3484563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115"/>
            <a:ext cx="5607678" cy="4182419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0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A83E-D7CB-423D-BBF1-DC1A8BAB3EA4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0A5E-5D49-43F6-9349-DD9F9E451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merican_Statistici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-proj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7147" y="381000"/>
            <a:ext cx="9067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313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7030A0"/>
                </a:solidFill>
                <a:latin typeface="+mn-lt"/>
              </a:rPr>
              <a:t>Orthogonal Separations</a:t>
            </a:r>
            <a:endParaRPr lang="en-US" sz="4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10284" y="1676400"/>
            <a:ext cx="85836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313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Mark R.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Schure</a:t>
            </a:r>
            <a:endParaRPr lang="en-US" sz="2400" dirty="0" smtClean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Superon</a:t>
            </a:r>
            <a:endParaRPr lang="en-US" sz="2400" dirty="0" smtClean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and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Theoretical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Separation Science 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Laboratory,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Kroungold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Analytical, Inc.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Blue Bell, Pennsylvania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697" y="4724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Joe M. Davis</a:t>
            </a:r>
          </a:p>
          <a:p>
            <a:pPr algn="ctr"/>
            <a:endParaRPr lang="en-US" sz="2400" b="1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Dept. of Chemistry and Biochemistry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Southern Illinois University at Carbondale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Carbondale, Illinois</a:t>
            </a:r>
          </a:p>
        </p:txBody>
      </p:sp>
    </p:spTree>
    <p:extLst>
      <p:ext uri="{BB962C8B-B14F-4D97-AF65-F5344CB8AC3E}">
        <p14:creationId xmlns:p14="http://schemas.microsoft.com/office/powerpoint/2010/main" val="37106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1D </a:t>
            </a:r>
            <a:r>
              <a:rPr lang="en-US" sz="3200" dirty="0"/>
              <a:t>Sample Chromatograms and </a:t>
            </a:r>
            <a:r>
              <a:rPr lang="en-US" sz="3200" b="1" dirty="0">
                <a:solidFill>
                  <a:srgbClr val="0000FF"/>
                </a:solidFill>
              </a:rPr>
              <a:t>Grades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2" y="994670"/>
            <a:ext cx="2895600" cy="16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1" y="2718055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random points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82" y="985035"/>
            <a:ext cx="2905125" cy="16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271805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fractal points, D=0.5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1"/>
            <a:ext cx="2895600" cy="16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271805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uniformly spaced points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2" y="3480024"/>
            <a:ext cx="2895600" cy="16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90" y="3477240"/>
            <a:ext cx="2837018" cy="165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3242" y="5184180"/>
            <a:ext cx="298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peaks from glycan sep.</a:t>
            </a:r>
            <a:r>
              <a:rPr lang="en-US" b="1" baseline="30000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184180"/>
            <a:ext cx="309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 peaks from peptide sep.</a:t>
            </a:r>
            <a:r>
              <a:rPr lang="en-US" b="1" baseline="30000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1 </a:t>
            </a:r>
            <a:r>
              <a:rPr lang="en-US" dirty="0" smtClean="0"/>
              <a:t>data from M. </a:t>
            </a:r>
            <a:r>
              <a:rPr lang="en-US" dirty="0" err="1" smtClean="0"/>
              <a:t>Gilar</a:t>
            </a:r>
            <a:r>
              <a:rPr lang="en-US" dirty="0" smtClean="0"/>
              <a:t>, see M. R. </a:t>
            </a:r>
            <a:r>
              <a:rPr lang="en-US" dirty="0" err="1" smtClean="0"/>
              <a:t>Schure</a:t>
            </a:r>
            <a:r>
              <a:rPr lang="en-US" dirty="0" smtClean="0"/>
              <a:t>, J. </a:t>
            </a:r>
            <a:r>
              <a:rPr lang="en-US" dirty="0" err="1" smtClean="0"/>
              <a:t>Chromatogr</a:t>
            </a:r>
            <a:r>
              <a:rPr lang="en-US" dirty="0" smtClean="0"/>
              <a:t>. A  1218 293- (2011)</a:t>
            </a:r>
          </a:p>
          <a:p>
            <a:r>
              <a:rPr lang="en-US" b="1" baseline="30000" dirty="0" smtClean="0"/>
              <a:t>2 </a:t>
            </a:r>
            <a:r>
              <a:rPr lang="en-US" dirty="0" smtClean="0"/>
              <a:t>unpublished data from B. </a:t>
            </a:r>
            <a:r>
              <a:rPr lang="en-US" dirty="0" err="1" smtClean="0"/>
              <a:t>Boyes</a:t>
            </a:r>
            <a:endParaRPr lang="en-US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63083" y="231256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5776" y="2311040"/>
            <a:ext cx="25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31104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921" y="4800600"/>
            <a:ext cx="51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B+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5776" y="4751390"/>
            <a:ext cx="35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2700" y="3477240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Grades</a:t>
            </a:r>
            <a:r>
              <a:rPr lang="en-US" dirty="0" smtClean="0"/>
              <a:t> were assigned on the experimental data which had finite broadening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38"/>
            <a:ext cx="8229600" cy="543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 of Correlation (Kendall) Analysis of 1D Test Data </a:t>
            </a: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4876800" y="4969747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200400" y="1470184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Note for 1D lack of: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correlation coefficients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hull statistics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%O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6629" r="3245" b="1815"/>
          <a:stretch/>
        </p:blipFill>
        <p:spPr bwMode="auto">
          <a:xfrm>
            <a:off x="2508005" y="685800"/>
            <a:ext cx="637920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2D Test Chromatogram cross -correlation of orthogonality measures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5404" r="4057" b="1639"/>
          <a:stretch/>
        </p:blipFill>
        <p:spPr>
          <a:xfrm>
            <a:off x="948581" y="533400"/>
            <a:ext cx="7128617" cy="6215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6770" y="5216495"/>
            <a:ext cx="3402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Dimensionality, 1-r</a:t>
            </a:r>
            <a:r>
              <a:rPr lang="en-US" baseline="-25000" dirty="0" smtClean="0">
                <a:solidFill>
                  <a:srgbClr val="0033CC"/>
                </a:solidFill>
              </a:rPr>
              <a:t>x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,rel. hull area, </a:t>
            </a:r>
            <a:r>
              <a:rPr lang="en-US" dirty="0" err="1" smtClean="0">
                <a:solidFill>
                  <a:srgbClr val="0033CC"/>
                </a:solidFill>
              </a:rPr>
              <a:t>Gilar’s</a:t>
            </a:r>
            <a:r>
              <a:rPr lang="en-US" dirty="0" smtClean="0">
                <a:solidFill>
                  <a:srgbClr val="0033CC"/>
                </a:solidFill>
              </a:rPr>
              <a:t> surface coverage, NN</a:t>
            </a:r>
            <a:r>
              <a:rPr lang="en-US" baseline="-25000" dirty="0" smtClean="0">
                <a:solidFill>
                  <a:srgbClr val="0033CC"/>
                </a:solidFill>
              </a:rPr>
              <a:t>C&amp;E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and  % orthogonality all appear to be correlated 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4572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1D </a:t>
            </a:r>
            <a:r>
              <a:rPr lang="en-US" sz="2400" dirty="0">
                <a:solidFill>
                  <a:prstClr val="black"/>
                </a:solidFill>
              </a:rPr>
              <a:t>Test Chromatogram </a:t>
            </a:r>
            <a:r>
              <a:rPr lang="en-US" sz="2400" dirty="0" smtClean="0">
                <a:solidFill>
                  <a:prstClr val="black"/>
                </a:solidFill>
              </a:rPr>
              <a:t>cross-correlation </a:t>
            </a:r>
            <a:r>
              <a:rPr lang="en-US" sz="2400" dirty="0">
                <a:solidFill>
                  <a:prstClr val="black"/>
                </a:solidFill>
              </a:rPr>
              <a:t>of orthogonality measures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8068" r="3875" b="2174"/>
          <a:stretch/>
        </p:blipFill>
        <p:spPr bwMode="auto">
          <a:xfrm>
            <a:off x="760575" y="735446"/>
            <a:ext cx="7240425" cy="61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1242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Doesn’t show the same cross-correlations as the 2D cross-correlations but this might be due to the finite extent of the dataset.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Obviously 1D analysis has less metrics than the 2D metrics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/>
          <a:stretch/>
        </p:blipFill>
        <p:spPr bwMode="auto">
          <a:xfrm>
            <a:off x="533398" y="758291"/>
            <a:ext cx="8048721" cy="594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99" y="172244"/>
            <a:ext cx="85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Results of Correlation (Kendall) Analysis of </a:t>
            </a:r>
            <a:r>
              <a:rPr lang="en-US" sz="2400" u="sng" dirty="0" smtClean="0">
                <a:latin typeface="+mj-lt"/>
              </a:rPr>
              <a:t>2D </a:t>
            </a:r>
            <a:r>
              <a:rPr lang="en-US" sz="2400" u="sng" dirty="0" err="1" smtClean="0">
                <a:latin typeface="+mj-lt"/>
              </a:rPr>
              <a:t>Gilar’s</a:t>
            </a:r>
            <a:r>
              <a:rPr lang="en-US" sz="2400" u="sng" dirty="0" smtClean="0">
                <a:latin typeface="+mj-lt"/>
              </a:rPr>
              <a:t> Peptide </a:t>
            </a:r>
            <a:r>
              <a:rPr lang="en-US" sz="2400" u="sng" dirty="0">
                <a:latin typeface="+mj-lt"/>
              </a:rPr>
              <a:t>Data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618788" y="49530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95600" y="3489235"/>
            <a:ext cx="304800" cy="3048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514600" y="3748739"/>
            <a:ext cx="304800" cy="3048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819400" y="2362200"/>
            <a:ext cx="304800" cy="3048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84642"/>
              </p:ext>
            </p:extLst>
          </p:nvPr>
        </p:nvGraphicFramePr>
        <p:xfrm>
          <a:off x="357969" y="3581400"/>
          <a:ext cx="8686804" cy="852440"/>
        </p:xfrm>
        <a:graphic>
          <a:graphicData uri="http://schemas.openxmlformats.org/drawingml/2006/table">
            <a:tbl>
              <a:tblPr/>
              <a:tblGrid>
                <a:gridCol w="471682"/>
                <a:gridCol w="569948"/>
                <a:gridCol w="471682"/>
                <a:gridCol w="471682"/>
                <a:gridCol w="471682"/>
                <a:gridCol w="776309"/>
                <a:gridCol w="678043"/>
                <a:gridCol w="1118174"/>
                <a:gridCol w="856993"/>
                <a:gridCol w="1513311"/>
                <a:gridCol w="1287298"/>
              </a:tblGrid>
              <a:tr h="27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1-r^2 Ken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1-r^2 Spear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1-r^2 Pearson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Hull Area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SC (G)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N.N. Arithmetic mean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N.N. R_CE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orthogonality [Sturges]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orthogonality [Sqrt(N)]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14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D14.csv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1.648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0.999588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0.999205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0.999324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0.6938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0.5102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0.0321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0.8981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96.2516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83.1189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14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D24.csv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1.6319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0.998803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0.997667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0.997148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0.6946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0.8877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95.8501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84.5437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14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D35.csv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1.5895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0.999507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0.998601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0.998718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0.758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0.4694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0.0308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0.861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97.3087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86.1754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14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D47.csv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1.5929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0.999628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0.99921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0.99881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0.6949</a:t>
                      </a:r>
                    </a:p>
                  </a:txBody>
                  <a:tcPr marL="5896" marR="5896" marT="5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0.4898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0.0313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0.8764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97.7706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85.4503</a:t>
                      </a:r>
                    </a:p>
                  </a:txBody>
                  <a:tcPr marL="5896" marR="5896" marT="5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9747" r="4393" b="4180"/>
          <a:stretch/>
        </p:blipFill>
        <p:spPr bwMode="auto">
          <a:xfrm>
            <a:off x="3562560" y="328246"/>
            <a:ext cx="2749061" cy="1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9747" r="4127" b="4180"/>
          <a:stretch/>
        </p:blipFill>
        <p:spPr bwMode="auto">
          <a:xfrm>
            <a:off x="6381201" y="332710"/>
            <a:ext cx="2667000" cy="146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10263" r="4049" b="5430"/>
          <a:stretch/>
        </p:blipFill>
        <p:spPr bwMode="auto">
          <a:xfrm>
            <a:off x="3576376" y="1946104"/>
            <a:ext cx="2749061" cy="145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11329" r="3984" b="4363"/>
          <a:stretch/>
        </p:blipFill>
        <p:spPr bwMode="auto">
          <a:xfrm>
            <a:off x="6365291" y="1963651"/>
            <a:ext cx="2682910" cy="14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21" y="4552255"/>
            <a:ext cx="2306286" cy="13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84795"/>
            <a:ext cx="2194918" cy="128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3124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good the bad and the ugly peptide chromatograms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The good: </a:t>
            </a:r>
            <a:r>
              <a:rPr lang="en-US" dirty="0" smtClean="0"/>
              <a:t>highest D and other metrics</a:t>
            </a:r>
          </a:p>
          <a:p>
            <a:endParaRPr lang="en-US" dirty="0"/>
          </a:p>
          <a:p>
            <a:r>
              <a:rPr lang="en-US" dirty="0" smtClean="0"/>
              <a:t>Columns:</a:t>
            </a:r>
          </a:p>
          <a:p>
            <a:r>
              <a:rPr lang="en-US" sz="1600" dirty="0" smtClean="0"/>
              <a:t>1: C</a:t>
            </a:r>
            <a:r>
              <a:rPr lang="en-US" sz="1600" baseline="-25000" dirty="0" smtClean="0"/>
              <a:t>18</a:t>
            </a:r>
            <a:r>
              <a:rPr lang="en-US" sz="1600" dirty="0" smtClean="0"/>
              <a:t> pH 2      2: Phenyl</a:t>
            </a:r>
          </a:p>
          <a:p>
            <a:r>
              <a:rPr lang="en-US" sz="1600" dirty="0" smtClean="0"/>
              <a:t>3: C</a:t>
            </a:r>
            <a:r>
              <a:rPr lang="en-US" sz="1600" baseline="-25000" dirty="0" smtClean="0"/>
              <a:t>18</a:t>
            </a:r>
            <a:r>
              <a:rPr lang="en-US" sz="1600" dirty="0" smtClean="0"/>
              <a:t> pH 10    4: HILIC pH 4.5</a:t>
            </a:r>
          </a:p>
          <a:p>
            <a:r>
              <a:rPr lang="en-US" sz="1600" dirty="0" smtClean="0"/>
              <a:t>5: SEC (60 A)  6: SCX</a:t>
            </a:r>
          </a:p>
          <a:p>
            <a:r>
              <a:rPr lang="en-US" sz="1600" dirty="0" smtClean="0"/>
              <a:t>7: PFP pH 3.25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66083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bad: </a:t>
            </a:r>
            <a:r>
              <a:rPr lang="en-US" dirty="0" smtClean="0"/>
              <a:t>lowest D and other metrics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62688"/>
              </p:ext>
            </p:extLst>
          </p:nvPr>
        </p:nvGraphicFramePr>
        <p:xfrm>
          <a:off x="111368" y="6096000"/>
          <a:ext cx="8991601" cy="573364"/>
        </p:xfrm>
        <a:graphic>
          <a:graphicData uri="http://schemas.openxmlformats.org/drawingml/2006/table">
            <a:tbl>
              <a:tblPr/>
              <a:tblGrid>
                <a:gridCol w="488232"/>
                <a:gridCol w="589947"/>
                <a:gridCol w="488232"/>
                <a:gridCol w="488232"/>
                <a:gridCol w="488232"/>
                <a:gridCol w="803548"/>
                <a:gridCol w="701833"/>
                <a:gridCol w="1200236"/>
                <a:gridCol w="844234"/>
                <a:gridCol w="1566409"/>
                <a:gridCol w="1332466"/>
              </a:tblGrid>
              <a:tr h="2789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1-r^2 Ken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1-r^2 Spear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1-r^2 Pearson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Hull Area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SC (G)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N.N. Arithmetic mean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N.N. R_CE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orthogonality [Sturges]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orthogonality [Sqrt(N)]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464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D17.csv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0.35984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0.10584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0.12615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0.3109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0.2602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0.5135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42.984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51.8157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464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D27.csv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1.3492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0.38769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0.12578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0.15948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0.3551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0.2755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0.5506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51.4798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52.0772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14168" r="8060" b="4368"/>
          <a:stretch/>
        </p:blipFill>
        <p:spPr>
          <a:xfrm>
            <a:off x="2177473" y="138291"/>
            <a:ext cx="3352800" cy="3250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14375" r="7205" b="3117"/>
          <a:stretch/>
        </p:blipFill>
        <p:spPr>
          <a:xfrm>
            <a:off x="5614832" y="152400"/>
            <a:ext cx="3353408" cy="3236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15802" r="7642" b="3467"/>
          <a:stretch/>
        </p:blipFill>
        <p:spPr>
          <a:xfrm>
            <a:off x="2133600" y="3553355"/>
            <a:ext cx="3366609" cy="3158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15265" r="7152" b="2888"/>
          <a:stretch/>
        </p:blipFill>
        <p:spPr>
          <a:xfrm>
            <a:off x="5585407" y="3539647"/>
            <a:ext cx="3353409" cy="3186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8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dirty="0" smtClean="0"/>
              <a:t>onvex hulls from experimental data of corn seed extract and peptides on 7 different columns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25" y="1905000"/>
            <a:ext cx="198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A: peptide data by 1</a:t>
            </a:r>
            <a:r>
              <a:rPr lang="en-US" baseline="30000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 dimension column according to color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B: studies of corn-seed extract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C: by rel. hull area blue: 0.5-0.6 </a:t>
            </a:r>
          </a:p>
          <a:p>
            <a:r>
              <a:rPr lang="en-US" dirty="0" smtClean="0">
                <a:latin typeface="+mn-lt"/>
              </a:rPr>
              <a:t>red: 0.6-0.7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D: by rel. hull area</a:t>
            </a:r>
          </a:p>
          <a:p>
            <a:r>
              <a:rPr lang="en-US" dirty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reen: 0.7-0.8</a:t>
            </a:r>
          </a:p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lue: 0.8-0.9</a:t>
            </a:r>
          </a:p>
          <a:p>
            <a:r>
              <a:rPr lang="en-US" dirty="0" smtClean="0">
                <a:latin typeface="+mn-lt"/>
              </a:rPr>
              <a:t>Black: 0.9-1.0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04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4832" y="304800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657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4832" y="3657600"/>
            <a:ext cx="2525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914"/>
            <a:ext cx="5992721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716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Hull statistics for 2D </a:t>
            </a:r>
            <a:r>
              <a:rPr lang="en-US" sz="2400" u="sng" dirty="0" smtClean="0">
                <a:latin typeface="+mj-lt"/>
              </a:rPr>
              <a:t>random</a:t>
            </a:r>
            <a:r>
              <a:rPr lang="en-US" sz="2400" dirty="0" smtClean="0">
                <a:latin typeface="+mj-lt"/>
              </a:rPr>
              <a:t> retention data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1905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Coverage: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70-80 peaks are needed to reach 90% coverage of the 2D area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Variability: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Surface </a:t>
            </a:r>
            <a:r>
              <a:rPr lang="en-US" dirty="0">
                <a:latin typeface="+mn-lt"/>
              </a:rPr>
              <a:t>coverage for small number of peaks varies much </a:t>
            </a:r>
            <a:r>
              <a:rPr lang="en-US" dirty="0" smtClean="0">
                <a:latin typeface="+mn-lt"/>
              </a:rPr>
              <a:t>larger than for </a:t>
            </a:r>
            <a:r>
              <a:rPr lang="en-US" dirty="0">
                <a:latin typeface="+mn-lt"/>
              </a:rPr>
              <a:t>separations with large number of peaks. </a:t>
            </a:r>
          </a:p>
        </p:txBody>
      </p:sp>
    </p:spTree>
    <p:extLst>
      <p:ext uri="{BB962C8B-B14F-4D97-AF65-F5344CB8AC3E}">
        <p14:creationId xmlns:p14="http://schemas.microsoft.com/office/powerpoint/2010/main" val="38769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Mark and Joe’s Orthogonality Definition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458200" cy="2285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	</a:t>
            </a:r>
            <a:r>
              <a:rPr lang="en-US" sz="2800" b="1" dirty="0" smtClean="0"/>
              <a:t>Maximum orthogonality implies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b="1" dirty="0" smtClean="0"/>
              <a:t>1. Maximization of </a:t>
            </a:r>
            <a:r>
              <a:rPr lang="en-US" sz="2800" b="1" u="sng" dirty="0" smtClean="0">
                <a:solidFill>
                  <a:srgbClr val="0070C0"/>
                </a:solidFill>
              </a:rPr>
              <a:t>peak spacing uniformity</a:t>
            </a:r>
            <a:r>
              <a:rPr lang="en-US" sz="2800" dirty="0" smtClean="0">
                <a:solidFill>
                  <a:srgbClr val="002060"/>
                </a:solidFill>
              </a:rPr>
              <a:t> (local)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b="1" dirty="0"/>
              <a:t>a</a:t>
            </a:r>
            <a:r>
              <a:rPr lang="en-US" sz="2800" b="1" dirty="0" smtClean="0"/>
              <a:t>nd for n ≥ 2</a:t>
            </a:r>
          </a:p>
          <a:p>
            <a:pPr marL="0" indent="0">
              <a:buNone/>
            </a:pPr>
            <a:r>
              <a:rPr lang="en-US" sz="2800" b="1" dirty="0" smtClean="0"/>
              <a:t>2. Maximization of the </a:t>
            </a:r>
            <a:r>
              <a:rPr lang="en-US" sz="2800" b="1" u="sng" dirty="0" smtClean="0">
                <a:solidFill>
                  <a:srgbClr val="FF0000"/>
                </a:solidFill>
              </a:rPr>
              <a:t>relative convex hull area</a:t>
            </a:r>
            <a:r>
              <a:rPr lang="en-US" sz="2800" dirty="0" smtClean="0"/>
              <a:t> (global)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7338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Considers local and global properties of peaks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Views the definition </a:t>
            </a:r>
            <a:r>
              <a:rPr lang="en-US" sz="2400" dirty="0" smtClean="0"/>
              <a:t>of orthogonality as </a:t>
            </a:r>
            <a:r>
              <a:rPr lang="en-US" sz="2400" dirty="0"/>
              <a:t>an optimization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Does not assign particular metrics although the choice is somewhat obvious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Works for both random, ordered and partially disordered chromatograms </a:t>
            </a:r>
          </a:p>
        </p:txBody>
      </p:sp>
    </p:spTree>
    <p:extLst>
      <p:ext uri="{BB962C8B-B14F-4D97-AF65-F5344CB8AC3E}">
        <p14:creationId xmlns:p14="http://schemas.microsoft.com/office/powerpoint/2010/main" val="13131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maximum orthogonality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1D chromatography with 1 column:</a:t>
            </a:r>
          </a:p>
          <a:p>
            <a:pPr marL="0" indent="0">
              <a:buNone/>
            </a:pPr>
            <a:r>
              <a:rPr lang="en-US" dirty="0" smtClean="0"/>
              <a:t>During method development get the maximum 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1D chromatography with &gt;1 column:</a:t>
            </a:r>
          </a:p>
          <a:p>
            <a:pPr marL="0" indent="0">
              <a:buNone/>
            </a:pPr>
            <a:r>
              <a:rPr lang="en-US" dirty="0" smtClean="0"/>
              <a:t>Form pairs and get the maximum D and maximum convex hull area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2D chromatography:</a:t>
            </a:r>
          </a:p>
          <a:p>
            <a:pPr marL="0" indent="0">
              <a:buNone/>
            </a:pPr>
            <a:r>
              <a:rPr lang="en-US" dirty="0" smtClean="0"/>
              <a:t>Get the maximum D and maximum convex hull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172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guidelines tend to deemphasize time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Talk Overview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6045" y="1295400"/>
            <a:ext cx="8385175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atin typeface="+mj-lt"/>
              </a:rPr>
              <a:t>Orthogonality: Background</a:t>
            </a:r>
          </a:p>
          <a:p>
            <a:pPr lvl="2"/>
            <a:r>
              <a:rPr lang="en-US" dirty="0" smtClean="0">
                <a:latin typeface="+mj-lt"/>
              </a:rPr>
              <a:t>Past work with casual, non-quantitative definitions</a:t>
            </a:r>
            <a:endParaRPr lang="en-US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Metrics</a:t>
            </a:r>
          </a:p>
          <a:p>
            <a:pPr lvl="2"/>
            <a:r>
              <a:rPr lang="en-US" dirty="0" smtClean="0">
                <a:latin typeface="+mj-lt"/>
              </a:rPr>
              <a:t>Past work</a:t>
            </a:r>
          </a:p>
          <a:p>
            <a:pPr lvl="2"/>
            <a:r>
              <a:rPr lang="en-US" dirty="0" smtClean="0">
                <a:latin typeface="+mj-lt"/>
              </a:rPr>
              <a:t>Comparison on model chromatograms</a:t>
            </a:r>
            <a:endParaRPr lang="en-US" dirty="0">
              <a:latin typeface="+mj-lt"/>
            </a:endParaRPr>
          </a:p>
          <a:p>
            <a:r>
              <a:rPr lang="en-US" sz="2400" dirty="0"/>
              <a:t>Quantitative definition</a:t>
            </a:r>
          </a:p>
          <a:p>
            <a:pPr lvl="2"/>
            <a:r>
              <a:rPr lang="en-US" dirty="0"/>
              <a:t>Local and global </a:t>
            </a:r>
            <a:r>
              <a:rPr lang="en-US" dirty="0" smtClean="0"/>
              <a:t>definition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Comments, Observations and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159" y="4953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“There is a great satisfaction in building good tools for other people to use</a:t>
            </a:r>
            <a:r>
              <a:rPr lang="en-US" sz="1600" b="1" dirty="0" smtClean="0"/>
              <a:t>.”  </a:t>
            </a:r>
            <a:r>
              <a:rPr lang="en-US" sz="1600" b="1" u="sng" dirty="0" smtClean="0"/>
              <a:t>Freeman J. Dyson, Institute for Advanced Study, Princeton University</a:t>
            </a:r>
            <a:endParaRPr lang="en-US" sz="1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2857500" cy="7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234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Comments on </a:t>
            </a:r>
            <a:r>
              <a:rPr lang="en-US" sz="3200" dirty="0" err="1" smtClean="0"/>
              <a:t>orthogonality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3192" y="692289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Having one number representing a chromatogram (many numbers) and “distilled/averaged/condensed” </a:t>
            </a:r>
            <a:r>
              <a:rPr lang="en-US" dirty="0"/>
              <a:t> </a:t>
            </a:r>
            <a:r>
              <a:rPr lang="en-US" dirty="0" smtClean="0"/>
              <a:t>to give the properties of many numbers is wishful thinking but serves OK for optimization in method development.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Dimensionality D is “scale free”. However much like packing structures, there are different measurements for different length scales.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Fastest chromatograms: Maximize </a:t>
            </a:r>
            <a:r>
              <a:rPr lang="en-US" dirty="0"/>
              <a:t>nearest neighbor distances and minimize the total separation </a:t>
            </a:r>
            <a:r>
              <a:rPr lang="en-US" dirty="0" smtClean="0"/>
              <a:t>space while maximizing the convex hull area for 2D and greater </a:t>
            </a:r>
            <a:r>
              <a:rPr lang="en-US" dirty="0" err="1" smtClean="0"/>
              <a:t>nD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Surface coverage is one point in the box counting dimensionality algorithm. </a:t>
            </a:r>
            <a:r>
              <a:rPr lang="en-US" dirty="0"/>
              <a:t>I</a:t>
            </a:r>
            <a:r>
              <a:rPr lang="en-US" dirty="0" smtClean="0"/>
              <a:t>t is the easiest measure to interpret. Discretization level must be specified, as in </a:t>
            </a:r>
            <a:r>
              <a:rPr lang="en-US" dirty="0" err="1" smtClean="0"/>
              <a:t>Gilar’s</a:t>
            </a:r>
            <a:r>
              <a:rPr lang="en-US" dirty="0" smtClean="0"/>
              <a:t> latest definition of surface coverage. D encompasses surface coverage</a:t>
            </a:r>
            <a:r>
              <a:rPr lang="en-US" b="1" baseline="30000" dirty="0" smtClean="0"/>
              <a:t>1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Correlation coefficients don't </a:t>
            </a:r>
            <a:r>
              <a:rPr lang="en-US" dirty="0"/>
              <a:t>work well as a measure of </a:t>
            </a:r>
            <a:r>
              <a:rPr lang="en-US" dirty="0" smtClean="0"/>
              <a:t>orthogonality </a:t>
            </a:r>
            <a:r>
              <a:rPr lang="en-US" dirty="0"/>
              <a:t>of chromatographic data. One or few outliers can change r</a:t>
            </a:r>
            <a:r>
              <a:rPr lang="en-US" dirty="0" smtClean="0"/>
              <a:t> significantly. Correlation </a:t>
            </a:r>
            <a:r>
              <a:rPr lang="en-US" dirty="0"/>
              <a:t>can only measure linear </a:t>
            </a:r>
            <a:r>
              <a:rPr lang="en-US" dirty="0" smtClean="0"/>
              <a:t>dependence; how many 2D chromatograms are linear?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3246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/>
              <a:t>1</a:t>
            </a:r>
            <a:r>
              <a:rPr lang="en-US" sz="1600" dirty="0" smtClean="0"/>
              <a:t>M. </a:t>
            </a:r>
            <a:r>
              <a:rPr lang="en-US" sz="1600" dirty="0" err="1" smtClean="0"/>
              <a:t>Gilar</a:t>
            </a:r>
            <a:r>
              <a:rPr lang="en-US" sz="1600" dirty="0" smtClean="0"/>
              <a:t>, J., </a:t>
            </a:r>
            <a:r>
              <a:rPr lang="en-US" sz="1600" dirty="0" err="1" smtClean="0"/>
              <a:t>Fredrich</a:t>
            </a:r>
            <a:r>
              <a:rPr lang="en-US" sz="1600" dirty="0" smtClean="0"/>
              <a:t>, M. R. </a:t>
            </a:r>
            <a:r>
              <a:rPr lang="en-US" sz="1600" dirty="0" err="1" smtClean="0"/>
              <a:t>Schure</a:t>
            </a:r>
            <a:r>
              <a:rPr lang="en-US" sz="1600" dirty="0" smtClean="0"/>
              <a:t>, A. </a:t>
            </a:r>
            <a:r>
              <a:rPr lang="en-US" sz="1600" dirty="0" err="1" smtClean="0"/>
              <a:t>Jaworski</a:t>
            </a:r>
            <a:r>
              <a:rPr lang="en-US" sz="1600" dirty="0" smtClean="0"/>
              <a:t>, Anal. Chem. 84, 8722 (2012).</a:t>
            </a:r>
            <a:endParaRPr lang="en-US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9704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594360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 smtClean="0">
                <a:latin typeface="+mn-lt"/>
              </a:rPr>
              <a:t>Acknowledgements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78000"/>
              </a:lnSpc>
              <a:buNone/>
            </a:pPr>
            <a:endParaRPr lang="en-US" sz="2000" dirty="0" smtClean="0"/>
          </a:p>
          <a:p>
            <a:pPr>
              <a:lnSpc>
                <a:spcPct val="78000"/>
              </a:lnSpc>
            </a:pPr>
            <a:r>
              <a:rPr lang="en-US" sz="2000" dirty="0" smtClean="0"/>
              <a:t>Francois </a:t>
            </a:r>
            <a:r>
              <a:rPr lang="en-US" sz="2000" dirty="0" err="1" smtClean="0"/>
              <a:t>Huby</a:t>
            </a:r>
            <a:r>
              <a:rPr lang="en-US" sz="2000" dirty="0" smtClean="0"/>
              <a:t>, The Dow Chemical Company:  </a:t>
            </a:r>
          </a:p>
          <a:p>
            <a:pPr>
              <a:lnSpc>
                <a:spcPct val="78000"/>
              </a:lnSpc>
              <a:buFontTx/>
              <a:buNone/>
            </a:pPr>
            <a:r>
              <a:rPr lang="en-US" sz="2000" dirty="0" smtClean="0"/>
              <a:t>		GC/MS of oranges, lemons, lime,</a:t>
            </a:r>
            <a:r>
              <a:rPr lang="en-US" sz="2000" dirty="0"/>
              <a:t> </a:t>
            </a:r>
            <a:r>
              <a:rPr lang="en-US" sz="2000" dirty="0" err="1" smtClean="0"/>
              <a:t>Lagavulin</a:t>
            </a:r>
            <a:r>
              <a:rPr lang="en-US" sz="2000" dirty="0" smtClean="0"/>
              <a:t> and </a:t>
            </a:r>
            <a:r>
              <a:rPr lang="en-US" sz="2000" dirty="0" err="1" smtClean="0"/>
              <a:t>Talisker</a:t>
            </a:r>
            <a:r>
              <a:rPr lang="en-US" sz="2000" dirty="0"/>
              <a:t> </a:t>
            </a:r>
            <a:r>
              <a:rPr lang="en-US" sz="2000" dirty="0" smtClean="0"/>
              <a:t>Scotches</a:t>
            </a:r>
          </a:p>
          <a:p>
            <a:pPr>
              <a:lnSpc>
                <a:spcPct val="78000"/>
              </a:lnSpc>
            </a:pPr>
            <a:endParaRPr lang="en-US" sz="2000" dirty="0" smtClean="0"/>
          </a:p>
          <a:p>
            <a:pPr>
              <a:lnSpc>
                <a:spcPct val="78000"/>
              </a:lnSpc>
            </a:pPr>
            <a:r>
              <a:rPr lang="en-US" sz="2000" dirty="0" smtClean="0"/>
              <a:t>Martin </a:t>
            </a:r>
            <a:r>
              <a:rPr lang="en-US" sz="2000" dirty="0" err="1" smtClean="0"/>
              <a:t>Gilar</a:t>
            </a:r>
            <a:r>
              <a:rPr lang="en-US" sz="2000" dirty="0" smtClean="0"/>
              <a:t>, Waters Corp.: Peptide chromatograms</a:t>
            </a:r>
          </a:p>
          <a:p>
            <a:pPr>
              <a:lnSpc>
                <a:spcPct val="78000"/>
              </a:lnSpc>
            </a:pPr>
            <a:endParaRPr lang="en-US" sz="2000" dirty="0" smtClean="0"/>
          </a:p>
          <a:p>
            <a:pPr>
              <a:lnSpc>
                <a:spcPct val="78000"/>
              </a:lnSpc>
            </a:pPr>
            <a:r>
              <a:rPr lang="en-US" sz="2000" dirty="0" smtClean="0"/>
              <a:t>Pete Carr and coworkers,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Chemistry, Univ. of Minnesota:</a:t>
            </a:r>
          </a:p>
          <a:p>
            <a:pPr>
              <a:lnSpc>
                <a:spcPct val="78000"/>
              </a:lnSpc>
              <a:buFontTx/>
              <a:buNone/>
            </a:pPr>
            <a:r>
              <a:rPr lang="en-US" sz="2000" dirty="0" smtClean="0"/>
              <a:t>		2DLC of corn seed extracts and other 2D chromatograms </a:t>
            </a:r>
          </a:p>
          <a:p>
            <a:pPr>
              <a:lnSpc>
                <a:spcPct val="78000"/>
              </a:lnSpc>
            </a:pPr>
            <a:endParaRPr lang="en-US" sz="2000" dirty="0" smtClean="0"/>
          </a:p>
          <a:p>
            <a:pPr>
              <a:lnSpc>
                <a:spcPct val="78000"/>
              </a:lnSpc>
            </a:pPr>
            <a:r>
              <a:rPr lang="en-US" sz="2000" dirty="0" smtClean="0"/>
              <a:t>Bill </a:t>
            </a:r>
            <a:r>
              <a:rPr lang="en-US" sz="2000" dirty="0" err="1" smtClean="0"/>
              <a:t>Winniford</a:t>
            </a:r>
            <a:r>
              <a:rPr lang="en-US" sz="2000" dirty="0" smtClean="0"/>
              <a:t>, The Dow Chemical Company: 2DGC of Diesel Fuel</a:t>
            </a:r>
          </a:p>
          <a:p>
            <a:pPr>
              <a:lnSpc>
                <a:spcPct val="78000"/>
              </a:lnSpc>
            </a:pPr>
            <a:endParaRPr lang="en-US" sz="2000" dirty="0"/>
          </a:p>
          <a:p>
            <a:pPr>
              <a:lnSpc>
                <a:spcPct val="78000"/>
              </a:lnSpc>
            </a:pPr>
            <a:r>
              <a:rPr lang="en-US" sz="2000" dirty="0" smtClean="0"/>
              <a:t>Tom </a:t>
            </a:r>
            <a:r>
              <a:rPr lang="en-US" sz="2000" dirty="0" err="1" smtClean="0"/>
              <a:t>Waeghe</a:t>
            </a:r>
            <a:r>
              <a:rPr lang="en-US" sz="2000" dirty="0" smtClean="0"/>
              <a:t>, MAC-MOD Analytical, Inc.</a:t>
            </a:r>
          </a:p>
          <a:p>
            <a:pPr marL="0" indent="0">
              <a:lnSpc>
                <a:spcPct val="78000"/>
              </a:lnSpc>
              <a:buNone/>
            </a:pPr>
            <a:endParaRPr lang="en-US" sz="2000" dirty="0" smtClean="0"/>
          </a:p>
          <a:p>
            <a:pPr>
              <a:lnSpc>
                <a:spcPct val="78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375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py (2) of DSCN11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3810000"/>
            <a:ext cx="3962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400">
                <a:solidFill>
                  <a:schemeClr val="tx1"/>
                </a:solidFill>
                <a:latin typeface="Arial" charset="0"/>
              </a:rPr>
              <a:t>Thanks for listening ! Mark</a:t>
            </a:r>
          </a:p>
        </p:txBody>
      </p:sp>
    </p:spTree>
    <p:extLst>
      <p:ext uri="{BB962C8B-B14F-4D97-AF65-F5344CB8AC3E}">
        <p14:creationId xmlns:p14="http://schemas.microsoft.com/office/powerpoint/2010/main" val="6432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45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>
                <a:cs typeface="Arial" pitchFamily="34" charset="0"/>
              </a:rPr>
              <a:t>Orthogonality </a:t>
            </a:r>
            <a:r>
              <a:rPr lang="en-US" sz="3100" smtClean="0">
                <a:cs typeface="Arial" pitchFamily="34" charset="0"/>
              </a:rPr>
              <a:t>Background: </a:t>
            </a:r>
            <a:r>
              <a:rPr lang="en-US" sz="3100" dirty="0">
                <a:cs typeface="Arial" pitchFamily="34" charset="0"/>
              </a:rPr>
              <a:t>what is this concept</a:t>
            </a:r>
            <a:r>
              <a:rPr lang="en-US" sz="3100" dirty="0" smtClean="0">
                <a:cs typeface="Arial" pitchFamily="34" charset="0"/>
              </a:rPr>
              <a:t>?</a:t>
            </a:r>
            <a:br>
              <a:rPr lang="en-US" sz="3100" dirty="0" smtClean="0">
                <a:cs typeface="Arial" pitchFamily="34" charset="0"/>
              </a:rPr>
            </a:br>
            <a:r>
              <a:rPr lang="en-US" sz="3100" dirty="0" smtClean="0">
                <a:cs typeface="Arial" pitchFamily="34" charset="0"/>
              </a:rPr>
              <a:t>4 definitions/comments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2" y="1217691"/>
            <a:ext cx="8686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Refers to “</a:t>
            </a:r>
            <a:r>
              <a:rPr lang="en-US" sz="2300" u="sng" dirty="0" smtClean="0"/>
              <a:t>alternative </a:t>
            </a:r>
            <a:r>
              <a:rPr lang="en-US" sz="2300" u="sng" dirty="0" smtClean="0"/>
              <a:t>selectivity</a:t>
            </a:r>
            <a:r>
              <a:rPr lang="en-US" sz="2300" dirty="0" smtClean="0"/>
              <a:t> between </a:t>
            </a:r>
            <a:r>
              <a:rPr lang="en-US" sz="2300" dirty="0" smtClean="0"/>
              <a:t>separations”</a:t>
            </a:r>
            <a:r>
              <a:rPr lang="en-US" sz="2300" b="1" baseline="30000" dirty="0" smtClean="0"/>
              <a:t>1</a:t>
            </a:r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“Two separations </a:t>
            </a:r>
            <a:r>
              <a:rPr lang="en-US" sz="2300" dirty="0" smtClean="0"/>
              <a:t>of </a:t>
            </a:r>
            <a:r>
              <a:rPr lang="en-US" sz="2300" dirty="0" smtClean="0"/>
              <a:t>quite </a:t>
            </a:r>
            <a:r>
              <a:rPr lang="en-US" sz="2300" u="sng" dirty="0" smtClean="0"/>
              <a:t>different selectivity</a:t>
            </a:r>
            <a:r>
              <a:rPr lang="en-US" sz="2300" dirty="0" smtClean="0"/>
              <a:t> with marked changes in relative retention so that two peaks which are unresolved in one chromatogram will likely be separated in the second chromatogram.”</a:t>
            </a:r>
            <a:r>
              <a:rPr lang="en-US" sz="2300" b="1" baseline="30000" dirty="0" smtClean="0"/>
              <a:t>2</a:t>
            </a:r>
            <a:endParaRPr lang="en-US" sz="2300" b="1" dirty="0" smtClean="0"/>
          </a:p>
          <a:p>
            <a:endParaRPr lang="en-US" sz="2300" dirty="0" smtClean="0"/>
          </a:p>
          <a:p>
            <a:r>
              <a:rPr lang="en-US" sz="2300" dirty="0" smtClean="0"/>
              <a:t>Where “systems of elution times are </a:t>
            </a:r>
            <a:r>
              <a:rPr lang="en-US" sz="2300" u="sng" dirty="0" smtClean="0"/>
              <a:t>statistically independent</a:t>
            </a:r>
            <a:r>
              <a:rPr lang="en-US" sz="2300" dirty="0" smtClean="0"/>
              <a:t>.”</a:t>
            </a:r>
            <a:r>
              <a:rPr lang="en-US" sz="2300" b="1" baseline="30000" dirty="0" smtClean="0"/>
              <a:t>1,3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“… (</a:t>
            </a:r>
            <a:r>
              <a:rPr lang="en-US" sz="2300" u="sng" dirty="0" smtClean="0"/>
              <a:t>total independence</a:t>
            </a:r>
            <a:r>
              <a:rPr lang="en-US" sz="2300" dirty="0" smtClean="0"/>
              <a:t> from each other) of all n separation mechanisms.”</a:t>
            </a:r>
            <a:r>
              <a:rPr lang="en-US" sz="2300" b="1" baseline="30000" dirty="0" smtClean="0"/>
              <a:t>4</a:t>
            </a:r>
            <a:r>
              <a:rPr lang="en-US" sz="23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4073" y="3810000"/>
            <a:ext cx="84582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I. </a:t>
            </a:r>
            <a:r>
              <a:rPr lang="en-US" sz="1600" dirty="0" err="1" smtClean="0">
                <a:latin typeface="+mj-lt"/>
              </a:rPr>
              <a:t>Dioumaeva</a:t>
            </a:r>
            <a:r>
              <a:rPr lang="en-US" sz="1600" dirty="0" smtClean="0">
                <a:latin typeface="+mj-lt"/>
              </a:rPr>
              <a:t>, S.-B. Choi, B. Yong, D. Jones, R. </a:t>
            </a:r>
            <a:r>
              <a:rPr lang="en-US" sz="1600" dirty="0" err="1" smtClean="0">
                <a:latin typeface="+mj-lt"/>
              </a:rPr>
              <a:t>Arora</a:t>
            </a:r>
            <a:r>
              <a:rPr lang="en-US" sz="1600" dirty="0" smtClean="0">
                <a:latin typeface="+mj-lt"/>
              </a:rPr>
              <a:t>, “Understanding Orthogonality in Reversed-Phase Liquid Chromatography for Easier Column Selection and Method Development, Application Note, Agilent Technologies.</a:t>
            </a:r>
          </a:p>
          <a:p>
            <a:endParaRPr lang="en-US" sz="1600" b="1" baseline="30000" dirty="0" smtClean="0">
              <a:latin typeface="+mj-lt"/>
            </a:endParaRPr>
          </a:p>
          <a:p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dirty="0" smtClean="0">
                <a:latin typeface="+mj-lt"/>
              </a:rPr>
              <a:t>J. </a:t>
            </a:r>
            <a:r>
              <a:rPr lang="en-US" sz="1600" dirty="0" err="1" smtClean="0">
                <a:latin typeface="+mj-lt"/>
              </a:rPr>
              <a:t>Pellett</a:t>
            </a:r>
            <a:r>
              <a:rPr lang="en-US" sz="1600" dirty="0" smtClean="0">
                <a:latin typeface="+mj-lt"/>
              </a:rPr>
              <a:t>, P. </a:t>
            </a:r>
            <a:r>
              <a:rPr lang="en-US" sz="1600" dirty="0" err="1" smtClean="0">
                <a:latin typeface="+mj-lt"/>
              </a:rPr>
              <a:t>Lukulay</a:t>
            </a:r>
            <a:r>
              <a:rPr lang="en-US" sz="1600" dirty="0" smtClean="0">
                <a:latin typeface="+mj-lt"/>
              </a:rPr>
              <a:t>, Y. Mao, W. Bowen, R. Reed, M. Ma, R. C. </a:t>
            </a:r>
            <a:r>
              <a:rPr lang="en-US" sz="1600" dirty="0" err="1" smtClean="0">
                <a:latin typeface="+mj-lt"/>
              </a:rPr>
              <a:t>Munger</a:t>
            </a:r>
            <a:r>
              <a:rPr lang="en-US" sz="1600" dirty="0" smtClean="0">
                <a:latin typeface="+mj-lt"/>
              </a:rPr>
              <a:t>, J. W. Dolan, L. </a:t>
            </a:r>
            <a:r>
              <a:rPr lang="en-US" sz="1600" dirty="0" err="1" smtClean="0">
                <a:latin typeface="+mj-lt"/>
              </a:rPr>
              <a:t>Wrisley</a:t>
            </a:r>
            <a:r>
              <a:rPr lang="en-US" sz="1600" dirty="0" smtClean="0">
                <a:latin typeface="+mj-lt"/>
              </a:rPr>
              <a:t>, K. </a:t>
            </a:r>
            <a:r>
              <a:rPr lang="en-US" sz="1600" dirty="0" err="1">
                <a:latin typeface="+mj-lt"/>
              </a:rPr>
              <a:t>M</a:t>
            </a:r>
            <a:r>
              <a:rPr lang="en-US" sz="1600" dirty="0" err="1" smtClean="0">
                <a:latin typeface="+mj-lt"/>
              </a:rPr>
              <a:t>edwid</a:t>
            </a:r>
            <a:r>
              <a:rPr lang="en-US" sz="1600" dirty="0" smtClean="0">
                <a:latin typeface="+mj-lt"/>
              </a:rPr>
              <a:t>, N. P. </a:t>
            </a:r>
            <a:r>
              <a:rPr lang="en-US" sz="1600" dirty="0" err="1" smtClean="0">
                <a:latin typeface="+mj-lt"/>
              </a:rPr>
              <a:t>Toltl</a:t>
            </a:r>
            <a:r>
              <a:rPr lang="en-US" sz="1600" dirty="0" smtClean="0">
                <a:latin typeface="+mj-lt"/>
              </a:rPr>
              <a:t>, C. C. Chan, M. </a:t>
            </a:r>
            <a:r>
              <a:rPr lang="en-US" sz="1600" dirty="0" err="1" smtClean="0">
                <a:latin typeface="+mj-lt"/>
              </a:rPr>
              <a:t>Skibic</a:t>
            </a:r>
            <a:r>
              <a:rPr lang="en-US" sz="1600" dirty="0" smtClean="0">
                <a:latin typeface="+mj-lt"/>
              </a:rPr>
              <a:t>, K. </a:t>
            </a:r>
            <a:r>
              <a:rPr lang="en-US" sz="1600" dirty="0" err="1" smtClean="0">
                <a:latin typeface="+mj-lt"/>
              </a:rPr>
              <a:t>Biswas</a:t>
            </a:r>
            <a:r>
              <a:rPr lang="en-US" sz="1600" dirty="0" smtClean="0">
                <a:latin typeface="+mj-lt"/>
              </a:rPr>
              <a:t>, K. A. Wells, L. R. Snyder, J. </a:t>
            </a:r>
            <a:r>
              <a:rPr lang="en-US" sz="1600" dirty="0" err="1" smtClean="0">
                <a:latin typeface="+mj-lt"/>
              </a:rPr>
              <a:t>Chromatogr</a:t>
            </a:r>
            <a:r>
              <a:rPr lang="en-US" sz="1600" dirty="0" smtClean="0">
                <a:latin typeface="+mj-lt"/>
              </a:rPr>
              <a:t>. A 1101 (2006) 122-135.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b="1" baseline="30000" dirty="0" smtClean="0">
                <a:latin typeface="+mj-lt"/>
              </a:rPr>
              <a:t>3</a:t>
            </a:r>
            <a:r>
              <a:rPr lang="en-US" sz="1600" dirty="0" smtClean="0">
                <a:latin typeface="+mj-lt"/>
              </a:rPr>
              <a:t>P. </a:t>
            </a:r>
            <a:r>
              <a:rPr lang="en-US" sz="1600" dirty="0" err="1" smtClean="0">
                <a:latin typeface="+mj-lt"/>
              </a:rPr>
              <a:t>Schoenmakers</a:t>
            </a:r>
            <a:r>
              <a:rPr lang="en-US" sz="1600" dirty="0" smtClean="0">
                <a:latin typeface="+mj-lt"/>
              </a:rPr>
              <a:t>, P. Marriott, J. </a:t>
            </a:r>
            <a:r>
              <a:rPr lang="en-US" sz="1600" dirty="0" err="1" smtClean="0">
                <a:latin typeface="+mj-lt"/>
              </a:rPr>
              <a:t>Beens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Normencl;ature</a:t>
            </a:r>
            <a:r>
              <a:rPr lang="en-US" sz="1600" dirty="0" smtClean="0">
                <a:latin typeface="+mj-lt"/>
              </a:rPr>
              <a:t> and Conventions in Comprehensive Multidimensional Chromatography, LC-GC Europe, June 2003, 1-4</a:t>
            </a:r>
            <a:endParaRPr lang="en-US" sz="1600" b="1" baseline="30000" dirty="0" smtClean="0">
              <a:latin typeface="+mj-lt"/>
            </a:endParaRPr>
          </a:p>
          <a:p>
            <a:endParaRPr lang="en-US" sz="1600" dirty="0" smtClean="0">
              <a:latin typeface="+mj-lt"/>
            </a:endParaRPr>
          </a:p>
          <a:p>
            <a:r>
              <a:rPr lang="en-US" sz="1600" b="1" baseline="30000" dirty="0" smtClean="0">
                <a:latin typeface="+mj-lt"/>
              </a:rPr>
              <a:t>4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L. Blumberg, M. S. Klee, J. </a:t>
            </a:r>
            <a:r>
              <a:rPr lang="en-US" sz="1600" dirty="0" err="1" smtClean="0">
                <a:latin typeface="+mj-lt"/>
              </a:rPr>
              <a:t>Chromatogr</a:t>
            </a:r>
            <a:r>
              <a:rPr lang="en-US" sz="1600" dirty="0" smtClean="0">
                <a:latin typeface="+mj-lt"/>
              </a:rPr>
              <a:t>. A 1217 (2010) 99-103.</a:t>
            </a:r>
            <a:endParaRPr lang="en-US" sz="1600" b="1" baseline="30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-3124200" y="-18415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haroni"/>
              <a:ea typeface="Aharoni"/>
              <a:cs typeface="Aharon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008" y="295309"/>
            <a:ext cx="770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cs typeface="Arial" pitchFamily="34" charset="0"/>
              </a:rPr>
              <a:t>Orthogonality Background : what is this concept?</a:t>
            </a:r>
            <a:endParaRPr lang="en-US" sz="2800" dirty="0"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956466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The term “orthogonality” has many different meanings in different fields: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Mathematics: two lines are orthogonal if they form right angles at the point of intersection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Statistics: Independent variables are said to be “orthogonal” if they are uncorrelated.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Computer science: “orthogonal range trees for database searching”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Questions: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Can one compare multiple 1D chromatograms for orthogonality by forming pairs and evaluating the pairs as a 2D space?</a:t>
            </a:r>
          </a:p>
          <a:p>
            <a:r>
              <a:rPr lang="en-US" dirty="0" smtClean="0">
                <a:latin typeface="+mn-lt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Will the same 1D metric suffice as a metric of quality for a 2D chromatogram? 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Can we find a metric for how effectively we are using a 1D, 2D, </a:t>
            </a:r>
            <a:r>
              <a:rPr lang="en-US" dirty="0" err="1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space?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Why is this term </a:t>
            </a:r>
            <a:r>
              <a:rPr lang="en-US" i="1" dirty="0" smtClean="0">
                <a:latin typeface="+mn-lt"/>
              </a:rPr>
              <a:t>orthogonality</a:t>
            </a:r>
            <a:r>
              <a:rPr lang="en-US" dirty="0" smtClean="0">
                <a:latin typeface="+mn-lt"/>
              </a:rPr>
              <a:t> so prevalent in chromatography now?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3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8" y="1001497"/>
            <a:ext cx="39664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4971" y="1001497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f</a:t>
            </a:r>
            <a:r>
              <a:rPr lang="en-US" sz="1600" dirty="0" smtClean="0">
                <a:latin typeface="+mn-lt"/>
              </a:rPr>
              <a:t>rom: L. Blumberg, M. S. Klee J. </a:t>
            </a:r>
            <a:r>
              <a:rPr lang="en-US" sz="1600" dirty="0" err="1" smtClean="0">
                <a:latin typeface="+mn-lt"/>
              </a:rPr>
              <a:t>Chromatogr</a:t>
            </a:r>
            <a:r>
              <a:rPr lang="en-US" sz="1600" dirty="0" smtClean="0">
                <a:latin typeface="+mn-lt"/>
              </a:rPr>
              <a:t>. A 1217 (2010) 99-103 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288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Orthogonality</a:t>
            </a:r>
            <a:r>
              <a:rPr lang="en-US" sz="2400" dirty="0" smtClean="0"/>
              <a:t> background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867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bother? Want to maximally cover the separation space as efficiently as possible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9" y="4267200"/>
            <a:ext cx="54864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8939" y="4648200"/>
            <a:ext cx="2860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From: M. R. </a:t>
            </a:r>
            <a:r>
              <a:rPr lang="en-US" sz="1600" dirty="0" err="1" smtClean="0">
                <a:latin typeface="+mn-lt"/>
              </a:rPr>
              <a:t>Schure</a:t>
            </a:r>
            <a:r>
              <a:rPr lang="en-US" sz="1600" dirty="0" smtClean="0">
                <a:latin typeface="+mn-lt"/>
              </a:rPr>
              <a:t>, J. M. Davis, J. </a:t>
            </a:r>
            <a:r>
              <a:rPr lang="en-US" sz="1600" dirty="0" err="1" smtClean="0">
                <a:latin typeface="+mn-lt"/>
              </a:rPr>
              <a:t>Chromatogr</a:t>
            </a:r>
            <a:r>
              <a:rPr lang="en-US" sz="1600" dirty="0" smtClean="0">
                <a:latin typeface="+mn-lt"/>
              </a:rPr>
              <a:t>. A, 1218 (2011) 9297-9306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D=0.2 </a:t>
            </a:r>
            <a:r>
              <a:rPr lang="en-US" sz="1600" dirty="0">
                <a:latin typeface="+mn-lt"/>
              </a:rPr>
              <a:t>m=100 α</a:t>
            </a:r>
            <a:r>
              <a:rPr lang="en-US" sz="1600" dirty="0" smtClean="0">
                <a:latin typeface="+mn-lt"/>
              </a:rPr>
              <a:t>=0.23 p/m=0.42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6799" y="1676400"/>
            <a:ext cx="385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concept applies to 1D as well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 fact it covers separations in </a:t>
            </a:r>
            <a:r>
              <a:rPr lang="en-US" dirty="0" err="1" smtClean="0"/>
              <a:t>nD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2322731"/>
            <a:ext cx="0" cy="18545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3903" y="2563597"/>
            <a:ext cx="292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Orthogonality</a:t>
            </a:r>
            <a:r>
              <a:rPr lang="en-US" u="sng" dirty="0" smtClean="0"/>
              <a:t> measures should be applicable to any number of dimensions</a:t>
            </a:r>
          </a:p>
          <a:p>
            <a:r>
              <a:rPr lang="en-US" dirty="0" smtClean="0"/>
              <a:t>(dimensional </a:t>
            </a:r>
            <a:r>
              <a:rPr lang="en-US" dirty="0" smtClean="0"/>
              <a:t>invariance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18022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+mn-lt"/>
              </a:rPr>
              <a:t>Discretization</a:t>
            </a:r>
            <a:r>
              <a:rPr lang="en-US" sz="2800" dirty="0" smtClean="0">
                <a:latin typeface="+mn-lt"/>
              </a:rPr>
              <a:t> schemes: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Information theory: entropy, mutual information, %O</a:t>
            </a:r>
            <a:endParaRPr lang="en-US" sz="2800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Fractal </a:t>
            </a:r>
            <a:r>
              <a:rPr lang="en-US" sz="2800" dirty="0" smtClean="0">
                <a:latin typeface="+mn-lt"/>
              </a:rPr>
              <a:t>dimension: D</a:t>
            </a:r>
            <a:r>
              <a:rPr lang="en-US" sz="2800" baseline="-25000" dirty="0" smtClean="0">
                <a:latin typeface="+mn-lt"/>
              </a:rPr>
              <a:t>BC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Fractional </a:t>
            </a:r>
            <a:r>
              <a:rPr lang="en-US" sz="2800" dirty="0" smtClean="0">
                <a:latin typeface="+mn-lt"/>
              </a:rPr>
              <a:t>coverage: SC</a:t>
            </a:r>
            <a:r>
              <a:rPr lang="en-US" sz="2800" baseline="-25000" dirty="0" smtClean="0">
                <a:latin typeface="+mn-lt"/>
              </a:rPr>
              <a:t>G </a:t>
            </a:r>
            <a:r>
              <a:rPr lang="en-US" sz="2800" dirty="0" smtClean="0">
                <a:latin typeface="+mn-lt"/>
              </a:rPr>
              <a:t>and relative convex hull area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Non-</a:t>
            </a:r>
            <a:r>
              <a:rPr lang="en-US" sz="2800" dirty="0" err="1" smtClean="0">
                <a:latin typeface="+mn-lt"/>
              </a:rPr>
              <a:t>discretized</a:t>
            </a:r>
            <a:r>
              <a:rPr lang="en-US" sz="2800" dirty="0" smtClean="0">
                <a:latin typeface="+mn-lt"/>
              </a:rPr>
              <a:t> measures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Correlation coefficients: Kendall, Spearman, Pearson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Better done as 1-r</a:t>
            </a:r>
            <a:r>
              <a:rPr lang="en-US" sz="2800" baseline="30000" dirty="0" smtClean="0">
                <a:latin typeface="+mn-lt"/>
              </a:rPr>
              <a:t>2</a:t>
            </a:r>
            <a:endParaRPr lang="en-US" sz="2800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Spreading angle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Nearest neighbor distributions 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Different ways to measure </a:t>
            </a:r>
            <a:r>
              <a:rPr lang="en-US" sz="2800" dirty="0" err="1" smtClean="0">
                <a:latin typeface="+mn-lt"/>
              </a:rPr>
              <a:t>orthogonality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 the chromatographic literature</a:t>
            </a:r>
            <a:endParaRPr lang="en-US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" y="594806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Some of these are better than others !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general statement regarding correlation coefficients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153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correlation coefficient indicates the strength of a linear relationship between two variables with random distribution; this value alone may not be sufficient to evaluate a system where these assumptions are not valid</a:t>
            </a:r>
            <a:r>
              <a:rPr lang="en-US" dirty="0" smtClean="0"/>
              <a:t>.”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From: Correlation </a:t>
            </a:r>
            <a:r>
              <a:rPr lang="en-US" sz="1400" dirty="0"/>
              <a:t>and Mutual </a:t>
            </a:r>
            <a:r>
              <a:rPr lang="en-US" sz="1400" dirty="0" smtClean="0"/>
              <a:t>Information wiki</a:t>
            </a:r>
            <a:endParaRPr lang="en-US" sz="1400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Pearson correlation coefficient is horrible, Kendall and Spearman are better.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0" y="2827307"/>
            <a:ext cx="4495800" cy="3270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769" y="2971800"/>
            <a:ext cx="314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the problem with Pearson c.c.’s: very different  results give the same c.c. </a:t>
            </a:r>
            <a:r>
              <a:rPr lang="en-US" dirty="0" smtClean="0"/>
              <a:t>(r=0.816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This presentation is called </a:t>
            </a:r>
            <a:r>
              <a:rPr lang="en-US" b="1" dirty="0" err="1" smtClean="0"/>
              <a:t>Anscombe’s</a:t>
            </a:r>
            <a:r>
              <a:rPr lang="en-US" b="1" dirty="0" smtClean="0"/>
              <a:t> quartet</a:t>
            </a:r>
            <a:r>
              <a:rPr lang="en-US" b="1" baseline="30000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769" y="6226832"/>
            <a:ext cx="867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/>
              <a:t>1</a:t>
            </a:r>
            <a:r>
              <a:rPr lang="en-US" sz="1600" dirty="0" smtClean="0"/>
              <a:t>Anscombe</a:t>
            </a:r>
            <a:r>
              <a:rPr lang="en-US" sz="1600" dirty="0"/>
              <a:t>, F. J. (1973). "Graphs in Statistical Analysis". </a:t>
            </a:r>
            <a:r>
              <a:rPr lang="en-US" sz="1600" i="1" dirty="0">
                <a:hlinkClick r:id="rId3" tooltip="American Statistician"/>
              </a:rPr>
              <a:t>American Statistician</a:t>
            </a:r>
            <a:r>
              <a:rPr lang="en-US" sz="1600" dirty="0"/>
              <a:t> </a:t>
            </a:r>
            <a:r>
              <a:rPr lang="en-US" sz="1600" b="1" dirty="0"/>
              <a:t>27</a:t>
            </a:r>
            <a:r>
              <a:rPr lang="en-US" sz="1600" dirty="0"/>
              <a:t> (1): 17–21</a:t>
            </a:r>
          </a:p>
        </p:txBody>
      </p:sp>
    </p:spTree>
    <p:extLst>
      <p:ext uri="{BB962C8B-B14F-4D97-AF65-F5344CB8AC3E}">
        <p14:creationId xmlns:p14="http://schemas.microsoft.com/office/powerpoint/2010/main" val="12084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39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2D Sample Chromatograms and </a:t>
            </a:r>
            <a:r>
              <a:rPr lang="en-US" sz="3200" b="1" dirty="0" smtClean="0">
                <a:solidFill>
                  <a:srgbClr val="0000FF"/>
                </a:solidFill>
              </a:rPr>
              <a:t>Grades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6" y="762000"/>
            <a:ext cx="272211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041" y="2364995"/>
            <a:ext cx="276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Random points in 2D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58" y="755007"/>
            <a:ext cx="2746049" cy="160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905" y="236499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uniformly spaced points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3" y="762000"/>
            <a:ext cx="2743200" cy="160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9738" y="236499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diagonal points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5" y="2883932"/>
            <a:ext cx="272211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9502" y="4496450"/>
            <a:ext cx="228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1</a:t>
            </a:r>
            <a:r>
              <a:rPr lang="en-US" dirty="0" smtClean="0"/>
              <a:t>Alcohol </a:t>
            </a:r>
            <a:r>
              <a:rPr lang="en-US" dirty="0" err="1" smtClean="0"/>
              <a:t>ethoxylates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83932"/>
            <a:ext cx="2746049" cy="160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7309" y="4504309"/>
            <a:ext cx="228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2</a:t>
            </a:r>
            <a:r>
              <a:rPr lang="en-US" dirty="0" smtClean="0"/>
              <a:t>Corn seed extract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48" y="2883932"/>
            <a:ext cx="2718851" cy="15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09717" y="450430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3</a:t>
            </a:r>
            <a:r>
              <a:rPr lang="en-US" dirty="0" smtClean="0"/>
              <a:t>RPLC versus PFP (peptides)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8" y="4963301"/>
            <a:ext cx="2591716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99817" y="5397374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4</a:t>
            </a:r>
            <a:r>
              <a:rPr lang="en-US" dirty="0" smtClean="0"/>
              <a:t>GC x GC (diesel fuel)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61917" y="5296436"/>
            <a:ext cx="4648200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/>
              <a:t>1 </a:t>
            </a:r>
            <a:r>
              <a:rPr lang="en-US" sz="1600" dirty="0" smtClean="0"/>
              <a:t>R. E. Murphy </a:t>
            </a:r>
            <a:r>
              <a:rPr lang="en-US" sz="1600" i="1" dirty="0" smtClean="0"/>
              <a:t>et al</a:t>
            </a:r>
            <a:r>
              <a:rPr lang="en-US" sz="1600" dirty="0" smtClean="0"/>
              <a:t> Anal. Chem. 70 4353- (1998)</a:t>
            </a:r>
          </a:p>
          <a:p>
            <a:r>
              <a:rPr lang="en-US" sz="1600" b="1" baseline="30000" dirty="0" smtClean="0"/>
              <a:t>2 </a:t>
            </a:r>
            <a:r>
              <a:rPr lang="en-US" sz="1600" dirty="0" smtClean="0"/>
              <a:t>P. W. Carr </a:t>
            </a:r>
            <a:r>
              <a:rPr lang="en-US" sz="1600" i="1" dirty="0" smtClean="0"/>
              <a:t>et al </a:t>
            </a:r>
            <a:r>
              <a:rPr lang="en-US" sz="1600" dirty="0" smtClean="0"/>
              <a:t>unpublished work</a:t>
            </a:r>
          </a:p>
          <a:p>
            <a:r>
              <a:rPr lang="en-US" sz="1600" b="1" baseline="30000" dirty="0" smtClean="0"/>
              <a:t>3</a:t>
            </a:r>
            <a:r>
              <a:rPr lang="en-US" sz="1600" dirty="0" smtClean="0"/>
              <a:t> M. </a:t>
            </a:r>
            <a:r>
              <a:rPr lang="en-US" sz="1600" dirty="0" err="1" smtClean="0"/>
              <a:t>Gilar</a:t>
            </a:r>
            <a:r>
              <a:rPr lang="en-US" sz="1600" dirty="0" smtClean="0"/>
              <a:t> </a:t>
            </a:r>
            <a:r>
              <a:rPr lang="en-US" sz="1600" i="1" dirty="0" smtClean="0"/>
              <a:t>et al </a:t>
            </a:r>
            <a:r>
              <a:rPr lang="en-US" sz="1600" dirty="0" smtClean="0"/>
              <a:t>Anal. Chem. 77 6426- (2005)</a:t>
            </a:r>
          </a:p>
          <a:p>
            <a:r>
              <a:rPr lang="en-US" sz="1600" b="1" baseline="30000" dirty="0" smtClean="0"/>
              <a:t>4 </a:t>
            </a:r>
            <a:r>
              <a:rPr lang="en-US" sz="1600" dirty="0" smtClean="0"/>
              <a:t>W. </a:t>
            </a:r>
            <a:r>
              <a:rPr lang="en-US" sz="1600" dirty="0" err="1" smtClean="0"/>
              <a:t>Winniford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 unpublished work</a:t>
            </a:r>
            <a:endParaRPr lang="en-US" sz="1600" b="1" baseline="30000" dirty="0" smtClean="0"/>
          </a:p>
          <a:p>
            <a:endParaRPr lang="en-US" sz="1600" b="1" i="1" baseline="30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3148" y="1905000"/>
            <a:ext cx="30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8738" y="1905000"/>
            <a:ext cx="35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738" y="1905000"/>
            <a:ext cx="24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771" y="4052005"/>
            <a:ext cx="4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8738" y="4038600"/>
            <a:ext cx="35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9738" y="4038600"/>
            <a:ext cx="24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148" y="6043705"/>
            <a:ext cx="30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512904"/>
            <a:ext cx="730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Numerical </a:t>
            </a:r>
            <a:r>
              <a:rPr lang="en-US" dirty="0" smtClean="0">
                <a:solidFill>
                  <a:srgbClr val="0033CC"/>
                </a:solidFill>
              </a:rPr>
              <a:t>grade scale</a:t>
            </a:r>
            <a:r>
              <a:rPr lang="en-US" dirty="0" smtClean="0"/>
              <a:t>: A</a:t>
            </a:r>
            <a:r>
              <a:rPr lang="en-US" b="1" baseline="30000" dirty="0" smtClean="0"/>
              <a:t>+</a:t>
            </a:r>
            <a:r>
              <a:rPr lang="en-US" dirty="0" smtClean="0"/>
              <a:t>=98 A=95, A</a:t>
            </a:r>
            <a:r>
              <a:rPr lang="en-US" b="1" baseline="30000" dirty="0" smtClean="0"/>
              <a:t>-</a:t>
            </a:r>
            <a:r>
              <a:rPr lang="en-US" dirty="0" smtClean="0"/>
              <a:t>=92 B</a:t>
            </a:r>
            <a:r>
              <a:rPr lang="en-US" b="1" baseline="30000" dirty="0" smtClean="0"/>
              <a:t>+</a:t>
            </a:r>
            <a:r>
              <a:rPr lang="en-US" dirty="0" smtClean="0"/>
              <a:t>=88 B=85 B</a:t>
            </a:r>
            <a:r>
              <a:rPr lang="en-US" b="1" baseline="30000" dirty="0" smtClean="0"/>
              <a:t>-</a:t>
            </a:r>
            <a:r>
              <a:rPr lang="en-US" dirty="0" smtClean="0"/>
              <a:t>=82…..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38"/>
            <a:ext cx="8229600" cy="543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 of Correlation (Kendall) Analysis of 2D Test Data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99638"/>
            <a:ext cx="403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Methodology: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Orthogonality numbers produced in </a:t>
            </a:r>
            <a:r>
              <a:rPr lang="en-US" b="1" dirty="0" smtClean="0"/>
              <a:t>OrCa</a:t>
            </a:r>
            <a:r>
              <a:rPr lang="en-US" b="1" baseline="30000" dirty="0" smtClean="0"/>
              <a:t>1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Numbers crunched with </a:t>
            </a:r>
            <a:r>
              <a:rPr lang="en-US" b="1" dirty="0" smtClean="0"/>
              <a:t>R studio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scripts for statistical analysis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baseline="30000" dirty="0" smtClean="0"/>
              <a:t>1</a:t>
            </a:r>
            <a:r>
              <a:rPr lang="en-US" b="1" dirty="0" smtClean="0"/>
              <a:t> </a:t>
            </a:r>
            <a:r>
              <a:rPr lang="en-US" b="1" dirty="0" err="1" smtClean="0"/>
              <a:t>OrCa</a:t>
            </a:r>
            <a:r>
              <a:rPr lang="en-US" b="1" dirty="0" smtClean="0"/>
              <a:t>:         </a:t>
            </a:r>
          </a:p>
          <a:p>
            <a:r>
              <a:rPr lang="en-US" b="1" dirty="0" smtClean="0"/>
              <a:t> </a:t>
            </a:r>
            <a:r>
              <a:rPr lang="en-US" dirty="0" err="1" smtClean="0"/>
              <a:t>Kroungold</a:t>
            </a:r>
            <a:r>
              <a:rPr lang="en-US" dirty="0" smtClean="0"/>
              <a:t> Analytical, Inc. </a:t>
            </a:r>
            <a:r>
              <a:rPr lang="en-US" u="sng" dirty="0" smtClean="0">
                <a:solidFill>
                  <a:srgbClr val="0000FF"/>
                </a:solidFill>
              </a:rPr>
              <a:t>www.kroungold.com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baseline="30000" dirty="0" smtClean="0"/>
              <a:t>2 </a:t>
            </a:r>
            <a:r>
              <a:rPr lang="en-US" dirty="0" smtClean="0"/>
              <a:t>The          project and</a:t>
            </a:r>
          </a:p>
          <a:p>
            <a:r>
              <a:rPr lang="en-US" dirty="0" smtClean="0"/>
              <a:t>                for statistical computing:</a:t>
            </a:r>
            <a:endParaRPr lang="en-US" dirty="0"/>
          </a:p>
          <a:p>
            <a:r>
              <a:rPr lang="en-US" dirty="0" smtClean="0">
                <a:hlinkClick r:id="rId2"/>
              </a:rPr>
              <a:t>www.r-proj.org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0033CC"/>
                </a:solidFill>
              </a:rPr>
              <a:t>www.rstudio.com</a:t>
            </a:r>
            <a:r>
              <a:rPr lang="en-US" dirty="0" smtClean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6" y="4572695"/>
            <a:ext cx="45720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8"/>
          <p:cNvSpPr/>
          <p:nvPr/>
        </p:nvSpPr>
        <p:spPr>
          <a:xfrm>
            <a:off x="5638800" y="5342173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562600" y="46321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486400" y="4381653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6" y="3081407"/>
            <a:ext cx="487680" cy="48768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81" y="4948097"/>
            <a:ext cx="913259" cy="32114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6" t="5468" r="13075" b="2266"/>
          <a:stretch/>
        </p:blipFill>
        <p:spPr bwMode="auto">
          <a:xfrm>
            <a:off x="4038600" y="674362"/>
            <a:ext cx="5032972" cy="575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191000" y="1752600"/>
            <a:ext cx="248216" cy="2482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724400" y="4098354"/>
            <a:ext cx="248216" cy="2482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743292" y="5108670"/>
            <a:ext cx="248216" cy="2482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324600"/>
            <a:ext cx="89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correlation coefficients are calculated as 1-r</a:t>
            </a:r>
            <a:r>
              <a:rPr lang="en-US" baseline="-25000" dirty="0" smtClean="0"/>
              <a:t>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782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hello</Template>
  <TotalTime>2531</TotalTime>
  <Words>1570</Words>
  <Application>Microsoft Office PowerPoint</Application>
  <PresentationFormat>On-screen Show (4:3)</PresentationFormat>
  <Paragraphs>318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EPresentation</vt:lpstr>
      <vt:lpstr>PowerPoint Presentation</vt:lpstr>
      <vt:lpstr>Talk Overview </vt:lpstr>
      <vt:lpstr>Orthogonality Background: what is this concept? 4 definitions/comments</vt:lpstr>
      <vt:lpstr>PowerPoint Presentation</vt:lpstr>
      <vt:lpstr>PowerPoint Presentation</vt:lpstr>
      <vt:lpstr>PowerPoint Presentation</vt:lpstr>
      <vt:lpstr>A general statement regarding correlation coefficients </vt:lpstr>
      <vt:lpstr>2D Sample Chromatograms and Grades</vt:lpstr>
      <vt:lpstr>Results of Correlation (Kendall) Analysis of 2D Test Data </vt:lpstr>
      <vt:lpstr>1D Sample Chromatograms and Grades</vt:lpstr>
      <vt:lpstr>Results of Correlation (Kendall) Analysis of 1D Test Data </vt:lpstr>
      <vt:lpstr>2D Test Chromatogram cross -correlation of orthogonality measures</vt:lpstr>
      <vt:lpstr>1D Test Chromatogram cross-correlation of orthogonality measures</vt:lpstr>
      <vt:lpstr>PowerPoint Presentation</vt:lpstr>
      <vt:lpstr>PowerPoint Presentation</vt:lpstr>
      <vt:lpstr>PowerPoint Presentation</vt:lpstr>
      <vt:lpstr>PowerPoint Presentation</vt:lpstr>
      <vt:lpstr>Mark and Joe’s Orthogonality Definition</vt:lpstr>
      <vt:lpstr>For maximum orthogonality</vt:lpstr>
      <vt:lpstr>Comments on orthogonality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170</cp:revision>
  <cp:lastPrinted>2013-03-19T18:24:50Z</cp:lastPrinted>
  <dcterms:created xsi:type="dcterms:W3CDTF">2012-02-12T22:05:42Z</dcterms:created>
  <dcterms:modified xsi:type="dcterms:W3CDTF">2013-03-21T14:29:51Z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1</vt:i4>
  </property>
  <property fmtid="{D5CDD505-2E9C-101B-9397-08002B2CF9AE}" pid="3" name="lqmsess">
    <vt:lpwstr>dcc696a2-31cb-4be6-8fad-9d4aef73e969</vt:lpwstr>
  </property>
</Properties>
</file>